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304" r:id="rId3"/>
    <p:sldId id="302" r:id="rId4"/>
    <p:sldId id="303" r:id="rId5"/>
    <p:sldId id="259" r:id="rId6"/>
    <p:sldId id="288" r:id="rId7"/>
    <p:sldId id="272" r:id="rId8"/>
    <p:sldId id="314" r:id="rId9"/>
    <p:sldId id="315" r:id="rId10"/>
    <p:sldId id="291" r:id="rId11"/>
    <p:sldId id="316" r:id="rId12"/>
    <p:sldId id="296" r:id="rId13"/>
    <p:sldId id="317" r:id="rId14"/>
    <p:sldId id="318" r:id="rId15"/>
    <p:sldId id="319" r:id="rId16"/>
    <p:sldId id="311" r:id="rId17"/>
    <p:sldId id="312" r:id="rId18"/>
    <p:sldId id="321" r:id="rId19"/>
    <p:sldId id="322" r:id="rId20"/>
    <p:sldId id="308" r:id="rId21"/>
    <p:sldId id="264" r:id="rId22"/>
    <p:sldId id="300" r:id="rId23"/>
    <p:sldId id="301" r:id="rId24"/>
    <p:sldId id="324" r:id="rId25"/>
    <p:sldId id="325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9F17"/>
    <a:srgbClr val="E9D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EE554A5-6C47-4D9E-8984-79F1DB952975}">
  <a:tblStyle styleId="{3EE554A5-6C47-4D9E-8984-79F1DB9529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725"/>
    <p:restoredTop sz="86545"/>
  </p:normalViewPr>
  <p:slideViewPr>
    <p:cSldViewPr snapToGrid="0" snapToObjects="1">
      <p:cViewPr varScale="1">
        <p:scale>
          <a:sx n="93" d="100"/>
          <a:sy n="93" d="100"/>
        </p:scale>
        <p:origin x="200" y="6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394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008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1343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129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4166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516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ct val="2000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2094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7803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25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16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31817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544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3473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329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42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429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505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6288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293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27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48300" y="1354750"/>
            <a:ext cx="3522300" cy="298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724950" y="3265700"/>
            <a:ext cx="1906200" cy="1031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1" name="Google Shape;31;p6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" name="Google Shape;32;p6"/>
          <p:cNvSpPr txBox="1"/>
          <p:nvPr/>
        </p:nvSpPr>
        <p:spPr>
          <a:xfrm>
            <a:off x="799645" y="6976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38250" y="16573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▸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3" name="Google Shape;43;p8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41001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0" name="Google Shape;50;p9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41000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3043281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3"/>
          </p:nvPr>
        </p:nvSpPr>
        <p:spPr>
          <a:xfrm>
            <a:off x="5245562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8" name="Google Shape;68;p12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8BC34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▸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●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○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■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●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○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Karla"/>
              <a:buChar char="■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pluseducation.com/" TargetMode="External"/><Relationship Id="rId2" Type="http://schemas.openxmlformats.org/officeDocument/2006/relationships/hyperlink" Target="mailto:susan.kelly@uconn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temteachingtools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.nyc.gov/data/hea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nytimes.com/interactive/2020/08/24/climate/racism-redlining-cities-global-warming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es.ed.gov/direfctor/remarks/11-14-2018.as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sciencepluseducation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ctrTitle"/>
          </p:nvPr>
        </p:nvSpPr>
        <p:spPr>
          <a:xfrm>
            <a:off x="475014" y="1045029"/>
            <a:ext cx="3966358" cy="35982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35667"/>
                </a:solidFill>
              </a:rPr>
              <a:t>Research- and Practice- Informed Pathways towards an </a:t>
            </a:r>
            <a:r>
              <a:rPr lang="en" sz="2400" dirty="0">
                <a:solidFill>
                  <a:srgbClr val="00BCD4"/>
                </a:solidFill>
              </a:rPr>
              <a:t>Inclusive </a:t>
            </a:r>
            <a:r>
              <a:rPr lang="en" sz="2400" dirty="0">
                <a:solidFill>
                  <a:srgbClr val="135667"/>
                </a:solidFill>
              </a:rPr>
              <a:t>Geoscience Ecosystem</a:t>
            </a:r>
            <a:br>
              <a:rPr lang="en" sz="2400" dirty="0">
                <a:solidFill>
                  <a:srgbClr val="135667"/>
                </a:solidFill>
              </a:rPr>
            </a:br>
            <a:br>
              <a:rPr lang="en" sz="2400" dirty="0"/>
            </a:br>
            <a:br>
              <a:rPr lang="en" sz="2400" dirty="0"/>
            </a:br>
            <a:r>
              <a:rPr lang="en" sz="1800" b="0" dirty="0">
                <a:solidFill>
                  <a:schemeClr val="tx1"/>
                </a:solidFill>
              </a:rPr>
              <a:t>Susan Meabh Kelly</a:t>
            </a:r>
            <a:br>
              <a:rPr lang="en" sz="1800" b="0" dirty="0">
                <a:solidFill>
                  <a:schemeClr val="tx1"/>
                </a:solidFill>
              </a:rPr>
            </a:br>
            <a:br>
              <a:rPr lang="en" sz="1800" b="0" dirty="0">
                <a:solidFill>
                  <a:schemeClr val="tx1"/>
                </a:solidFill>
              </a:rPr>
            </a:br>
            <a:r>
              <a:rPr lang="en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Connecticut, Storrs</a:t>
            </a:r>
            <a:br>
              <a:rPr lang="en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Connecticut State Department of Education</a:t>
            </a:r>
            <a:br>
              <a:rPr lang="en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science + education </a:t>
            </a:r>
            <a:r>
              <a:rPr lang="en" sz="14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collaboratory</a:t>
            </a:r>
            <a:endParaRPr sz="1400" b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596900" y="724200"/>
            <a:ext cx="7772400" cy="13223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/>
            </a:br>
            <a:br>
              <a:rPr lang="en"/>
            </a:br>
            <a:br>
              <a:rPr lang="en"/>
            </a:br>
            <a:r>
              <a:rPr lang="en"/>
              <a:t>Many questions about </a:t>
            </a:r>
            <a:r>
              <a:rPr lang="en">
                <a:solidFill>
                  <a:srgbClr val="00BCD4"/>
                </a:solidFill>
              </a:rPr>
              <a:t>radiation </a:t>
            </a:r>
            <a:r>
              <a:rPr lang="en"/>
              <a:t>– source, </a:t>
            </a:r>
            <a:br>
              <a:rPr lang="en"/>
            </a:br>
            <a:r>
              <a:rPr lang="en"/>
              <a:t>amount, patterns, behavior, well characteristics, </a:t>
            </a:r>
            <a:br>
              <a:rPr lang="en"/>
            </a:br>
            <a:r>
              <a:rPr lang="en"/>
              <a:t>health impacts, mitigation strategies</a:t>
            </a:r>
            <a:endParaRPr/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AEEDBA-6DF5-F646-AE9F-3E52B5520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153974"/>
            <a:ext cx="5551714" cy="2490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B4B71D-B64A-5B40-A7E9-EE04A7DEE4EE}"/>
              </a:ext>
            </a:extLst>
          </p:cNvPr>
          <p:cNvSpPr/>
          <p:nvPr/>
        </p:nvSpPr>
        <p:spPr>
          <a:xfrm>
            <a:off x="4034884" y="4657372"/>
            <a:ext cx="2424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>
                    <a:lumMod val="90000"/>
                  </a:schemeClr>
                </a:solidFill>
                <a:latin typeface="+mn-lt"/>
              </a:rPr>
              <a:t>(HATS Class of 2020, 2018)</a:t>
            </a:r>
          </a:p>
        </p:txBody>
      </p:sp>
    </p:spTree>
    <p:extLst>
      <p:ext uri="{BB962C8B-B14F-4D97-AF65-F5344CB8AC3E}">
        <p14:creationId xmlns:p14="http://schemas.microsoft.com/office/powerpoint/2010/main" val="4083974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609600" y="1080655"/>
            <a:ext cx="7772400" cy="27570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 dirty="0"/>
            </a:br>
            <a:r>
              <a:rPr lang="en" dirty="0"/>
              <a:t>Social Identity Theory</a:t>
            </a:r>
            <a:br>
              <a:rPr lang="en" dirty="0"/>
            </a:br>
            <a:br>
              <a:rPr lang="en" dirty="0"/>
            </a:br>
            <a:r>
              <a:rPr lang="en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(Tajfel, 1981)</a:t>
            </a:r>
            <a:br>
              <a:rPr lang="en" dirty="0"/>
            </a:br>
            <a:br>
              <a:rPr lang="en" dirty="0"/>
            </a:br>
            <a:r>
              <a:rPr lang="en" dirty="0"/>
              <a:t> </a:t>
            </a:r>
            <a:br>
              <a:rPr lang="en" dirty="0"/>
            </a:br>
            <a:endParaRPr dirty="0">
              <a:solidFill>
                <a:srgbClr val="00BCD4"/>
              </a:solidFill>
            </a:endParaRPr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37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596900" y="381000"/>
            <a:ext cx="7772400" cy="8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/>
            </a:br>
            <a:r>
              <a:rPr lang="en"/>
              <a:t> </a:t>
            </a:r>
            <a:br>
              <a:rPr lang="en"/>
            </a:br>
            <a:r>
              <a:rPr lang="en"/>
              <a:t>What </a:t>
            </a:r>
            <a:r>
              <a:rPr lang="en">
                <a:solidFill>
                  <a:srgbClr val="00BCD4"/>
                </a:solidFill>
              </a:rPr>
              <a:t>patterns/relationships </a:t>
            </a:r>
            <a:r>
              <a:rPr lang="en"/>
              <a:t>may help predict</a:t>
            </a:r>
            <a:br>
              <a:rPr lang="en"/>
            </a:br>
            <a:r>
              <a:rPr lang="en"/>
              <a:t>that a home may have radioactive well water?</a:t>
            </a:r>
            <a:endParaRPr/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27A86-00D0-7140-AA56-9726F9A20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49" y="1324698"/>
            <a:ext cx="2760951" cy="355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4C513-D048-3144-AB36-923365FBE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50" y="1905000"/>
            <a:ext cx="3581633" cy="2381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8F4F6D-4D2E-EE47-87C2-FA6FAF1F9413}"/>
              </a:ext>
            </a:extLst>
          </p:cNvPr>
          <p:cNvSpPr txBox="1"/>
          <p:nvPr/>
        </p:nvSpPr>
        <p:spPr>
          <a:xfrm>
            <a:off x="3483429" y="4419600"/>
            <a:ext cx="4206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90000"/>
                  </a:schemeClr>
                </a:solidFill>
              </a:rPr>
              <a:t>(HATS Class of 2020, 2018; Thomas et al.,1997)</a:t>
            </a:r>
          </a:p>
        </p:txBody>
      </p:sp>
    </p:spTree>
    <p:extLst>
      <p:ext uri="{BB962C8B-B14F-4D97-AF65-F5344CB8AC3E}">
        <p14:creationId xmlns:p14="http://schemas.microsoft.com/office/powerpoint/2010/main" val="2749548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609600" y="990600"/>
            <a:ext cx="7772400" cy="16140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Third Space Theory</a:t>
            </a:r>
            <a:br>
              <a:rPr lang="en" dirty="0"/>
            </a:br>
            <a:br>
              <a:rPr lang="en" dirty="0"/>
            </a:br>
            <a:r>
              <a:rPr lang="en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en" sz="1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Bhaba</a:t>
            </a:r>
            <a:r>
              <a:rPr lang="en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1994; </a:t>
            </a:r>
            <a:r>
              <a:rPr lang="en" sz="1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Soja</a:t>
            </a:r>
            <a:r>
              <a:rPr lang="en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1999)</a:t>
            </a:r>
            <a:endParaRPr sz="1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78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609600" y="724199"/>
            <a:ext cx="7772400" cy="18804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>
              <a:solidFill>
                <a:srgbClr val="00BCD4"/>
              </a:solidFill>
            </a:endParaRPr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42F95-61F8-C449-8F93-0F883240F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18" y="864755"/>
            <a:ext cx="54102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1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609600" y="724199"/>
            <a:ext cx="7772400" cy="18804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>
              <a:solidFill>
                <a:srgbClr val="00BCD4"/>
              </a:solidFill>
            </a:endParaRPr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CAB7E-E087-A441-B3EB-E1EB4B4E6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14" y="1042554"/>
            <a:ext cx="5651500" cy="3086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039B5-C958-224F-B2B7-4A87E36BF2C9}"/>
              </a:ext>
            </a:extLst>
          </p:cNvPr>
          <p:cNvSpPr txBox="1"/>
          <p:nvPr/>
        </p:nvSpPr>
        <p:spPr>
          <a:xfrm>
            <a:off x="969818" y="3962400"/>
            <a:ext cx="295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New York City Council,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B7D6C2-EA43-234D-8AAA-E147ADB2D2CC}"/>
              </a:ext>
            </a:extLst>
          </p:cNvPr>
          <p:cNvSpPr txBox="1"/>
          <p:nvPr/>
        </p:nvSpPr>
        <p:spPr>
          <a:xfrm>
            <a:off x="4142508" y="3934691"/>
            <a:ext cx="241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Popover &amp; Popovich, 2020</a:t>
            </a:r>
          </a:p>
        </p:txBody>
      </p:sp>
    </p:spTree>
    <p:extLst>
      <p:ext uri="{BB962C8B-B14F-4D97-AF65-F5344CB8AC3E}">
        <p14:creationId xmlns:p14="http://schemas.microsoft.com/office/powerpoint/2010/main" val="219034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C3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0999" y="562430"/>
            <a:ext cx="6058565" cy="8645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Envisioning an </a:t>
            </a:r>
            <a:r>
              <a:rPr lang="en-US" dirty="0">
                <a:solidFill>
                  <a:srgbClr val="CDDC39"/>
                </a:solidFill>
              </a:rPr>
              <a:t>Inclusive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 </a:t>
            </a:r>
            <a:br>
              <a:rPr lang="en-US" dirty="0">
                <a:solidFill>
                  <a:schemeClr val="tx2">
                    <a:lumMod val="9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Geoscience Ecosystem </a:t>
            </a:r>
            <a:endParaRPr dirty="0">
              <a:solidFill>
                <a:srgbClr val="CDDC39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924910" y="2098622"/>
            <a:ext cx="2297976" cy="203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200" b="1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4806073" y="1832997"/>
            <a:ext cx="3121573" cy="2921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100" b="1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  <p:sp>
        <p:nvSpPr>
          <p:cNvPr id="7" name="Google Shape;90;p15">
            <a:extLst>
              <a:ext uri="{FF2B5EF4-FFF2-40B4-BE49-F238E27FC236}">
                <a16:creationId xmlns:a16="http://schemas.microsoft.com/office/drawing/2014/main" id="{CC29FFA9-5F73-414C-89CE-AA63C3A10627}"/>
              </a:ext>
            </a:extLst>
          </p:cNvPr>
          <p:cNvSpPr txBox="1"/>
          <p:nvPr/>
        </p:nvSpPr>
        <p:spPr>
          <a:xfrm>
            <a:off x="883347" y="2029349"/>
            <a:ext cx="2297976" cy="203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200" b="1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126B0-E1CF-1746-A869-339F3EDC2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31205763"/>
            <a:ext cx="5029200" cy="3709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FC6409-A994-AB4C-A020-ADE48F3B0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31358163"/>
            <a:ext cx="5029200" cy="3709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DE86E-1B00-B248-9DE4-9276BEA1D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0" y="31510563"/>
            <a:ext cx="5029200" cy="3709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A9E98-B5AD-5A47-A93A-E3B41877DC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31662963"/>
            <a:ext cx="5029200" cy="3709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F74E0-03EA-C841-9648-EF27F5B5D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736" y="2175164"/>
            <a:ext cx="1979533" cy="1444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DCC2F7-DD61-D84C-A846-B22DC6465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146" y="2161310"/>
            <a:ext cx="2036618" cy="14650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5B6651-D821-3E45-A17C-7EAED5505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815" y="2175164"/>
            <a:ext cx="2195437" cy="1454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A6956-AE55-8841-887C-B6BD026D6EA4}"/>
              </a:ext>
            </a:extLst>
          </p:cNvPr>
          <p:cNvSpPr txBox="1"/>
          <p:nvPr/>
        </p:nvSpPr>
        <p:spPr>
          <a:xfrm>
            <a:off x="955965" y="3643746"/>
            <a:ext cx="1995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Susan Meabh Kelly</a:t>
            </a:r>
          </a:p>
          <a:p>
            <a:r>
              <a:rPr lang="en-US" sz="1000" dirty="0"/>
              <a:t>New York City Department of Education</a:t>
            </a:r>
          </a:p>
          <a:p>
            <a:r>
              <a:rPr lang="en-US" sz="1000" dirty="0"/>
              <a:t>CIRES Earthworks (2005)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984FB-6022-9D43-975D-A9684D59375F}"/>
              </a:ext>
            </a:extLst>
          </p:cNvPr>
          <p:cNvSpPr txBox="1"/>
          <p:nvPr/>
        </p:nvSpPr>
        <p:spPr>
          <a:xfrm>
            <a:off x="3034145" y="3657600"/>
            <a:ext cx="205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Bhavna </a:t>
            </a:r>
            <a:r>
              <a:rPr lang="en-US" sz="1000" dirty="0" err="1"/>
              <a:t>Rhawal</a:t>
            </a:r>
            <a:r>
              <a:rPr lang="en-US" sz="1000" dirty="0"/>
              <a:t> </a:t>
            </a:r>
          </a:p>
          <a:p>
            <a:r>
              <a:rPr lang="en-US" sz="1000" dirty="0"/>
              <a:t>Houston Independent School District</a:t>
            </a:r>
          </a:p>
          <a:p>
            <a:r>
              <a:rPr lang="en-US" sz="1000" dirty="0"/>
              <a:t>NOAA Teacher at Sea (2012)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5A0BB-6FEB-AA46-8866-F4DD096D2B91}"/>
              </a:ext>
            </a:extLst>
          </p:cNvPr>
          <p:cNvSpPr txBox="1"/>
          <p:nvPr/>
        </p:nvSpPr>
        <p:spPr>
          <a:xfrm>
            <a:off x="5181600" y="3699164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Chris Martin and Katy </a:t>
            </a:r>
            <a:r>
              <a:rPr lang="en-US" sz="1000" dirty="0" err="1"/>
              <a:t>Garmany</a:t>
            </a:r>
            <a:endParaRPr lang="en-US" sz="1000" dirty="0"/>
          </a:p>
          <a:p>
            <a:r>
              <a:rPr lang="en-US" sz="1000" dirty="0"/>
              <a:t>Tucson Unified School District</a:t>
            </a:r>
          </a:p>
          <a:p>
            <a:r>
              <a:rPr lang="en-US" sz="1000" dirty="0"/>
              <a:t>NOAO </a:t>
            </a:r>
            <a:r>
              <a:rPr lang="en-US" sz="1000" dirty="0" err="1"/>
              <a:t>AstroBits</a:t>
            </a:r>
            <a:r>
              <a:rPr lang="en-US" sz="1000" dirty="0"/>
              <a:t> (2010)</a:t>
            </a:r>
          </a:p>
        </p:txBody>
      </p:sp>
    </p:spTree>
    <p:extLst>
      <p:ext uri="{BB962C8B-B14F-4D97-AF65-F5344CB8AC3E}">
        <p14:creationId xmlns:p14="http://schemas.microsoft.com/office/powerpoint/2010/main" val="1258750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C3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1000" y="562430"/>
            <a:ext cx="4801500" cy="86458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>
                <a:solidFill>
                  <a:srgbClr val="CDDC39"/>
                </a:solidFill>
              </a:rPr>
              <a:t>Relevant 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Concerns</a:t>
            </a:r>
            <a:endParaRPr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924910" y="2098622"/>
            <a:ext cx="2297976" cy="203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200" b="1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3629891" y="180109"/>
            <a:ext cx="3286373" cy="320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800" b="1" dirty="0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Efficient and Effective Use of Federal STEM Funds                   </a:t>
            </a:r>
            <a:r>
              <a:rPr lang="en-US" sz="1200" b="1" dirty="0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(</a:t>
            </a:r>
            <a:r>
              <a:rPr lang="en-US" b="1" dirty="0" err="1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Mervis</a:t>
            </a:r>
            <a:r>
              <a:rPr lang="en-US" b="1" dirty="0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, 2013; White House, 2014)</a:t>
            </a:r>
          </a:p>
          <a:p>
            <a:pPr lvl="0">
              <a:spcBef>
                <a:spcPts val="600"/>
              </a:spcBef>
            </a:pPr>
            <a:endParaRPr lang="en" sz="1200" b="1" dirty="0">
              <a:solidFill>
                <a:schemeClr val="tx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>
              <a:spcBef>
                <a:spcPts val="600"/>
              </a:spcBef>
            </a:pPr>
            <a:r>
              <a:rPr lang="en" sz="1800" b="1" dirty="0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K-12 Use of Education Research </a:t>
            </a:r>
            <a:r>
              <a:rPr lang="en" sz="1200" b="1" dirty="0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(</a:t>
            </a:r>
            <a:r>
              <a:rPr lang="en" b="1" dirty="0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Penuel et al., 2017; Schneider, 2018)</a:t>
            </a:r>
            <a:endParaRPr lang="en" b="1" dirty="0">
              <a:solidFill>
                <a:schemeClr val="tx1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>
              <a:spcBef>
                <a:spcPts val="600"/>
              </a:spcBef>
            </a:pPr>
            <a:endParaRPr lang="en" sz="1600" b="1" dirty="0">
              <a:solidFill>
                <a:schemeClr val="tx1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>
              <a:spcBef>
                <a:spcPts val="600"/>
              </a:spcBef>
            </a:pPr>
            <a:r>
              <a:rPr lang="en" sz="1800" b="1" dirty="0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Broader Impacts                                </a:t>
            </a:r>
            <a:r>
              <a:rPr lang="en" b="1" dirty="0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(ARIS, 2020; NSF, 2021)</a:t>
            </a:r>
          </a:p>
          <a:p>
            <a:pPr lvl="0">
              <a:spcBef>
                <a:spcPts val="600"/>
              </a:spcBef>
            </a:pPr>
            <a:endParaRPr lang="en" sz="1600" b="1" dirty="0">
              <a:solidFill>
                <a:schemeClr val="tx1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>
              <a:spcBef>
                <a:spcPts val="600"/>
              </a:spcBef>
            </a:pPr>
            <a:r>
              <a:rPr lang="en" sz="1600" b="1" dirty="0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Diversity, Equity, and Inclusion in STEM </a:t>
            </a:r>
            <a:r>
              <a:rPr lang="en" b="1" dirty="0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(NRC, 2012; Bernard &amp; </a:t>
            </a:r>
            <a:r>
              <a:rPr lang="en" b="1" dirty="0" err="1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Cooperdock</a:t>
            </a:r>
            <a:r>
              <a:rPr lang="en" b="1" dirty="0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, 2018; NCSCS, 2019)</a:t>
            </a:r>
          </a:p>
          <a:p>
            <a:pPr lvl="0">
              <a:spcBef>
                <a:spcPts val="600"/>
              </a:spcBef>
            </a:pPr>
            <a:endParaRPr lang="en" sz="1600" b="1" dirty="0">
              <a:solidFill>
                <a:schemeClr val="tx1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>
              <a:spcBef>
                <a:spcPts val="600"/>
              </a:spcBef>
            </a:pPr>
            <a:r>
              <a:rPr lang="en" sz="1800" b="1" dirty="0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Fostering STEM Ecosystems </a:t>
            </a:r>
            <a:r>
              <a:rPr lang="en" b="1" dirty="0">
                <a:solidFill>
                  <a:schemeClr val="tx2"/>
                </a:solidFill>
                <a:latin typeface="Karla"/>
                <a:ea typeface="Karla"/>
                <a:cs typeface="Karla"/>
                <a:sym typeface="Karla"/>
              </a:rPr>
              <a:t>(White House, 2018; NASEM, 2021)</a:t>
            </a:r>
          </a:p>
          <a:p>
            <a:pPr lvl="0">
              <a:spcBef>
                <a:spcPts val="600"/>
              </a:spcBef>
            </a:pPr>
            <a:endParaRPr lang="en" sz="1600" b="1" dirty="0">
              <a:solidFill>
                <a:schemeClr val="tx1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>
              <a:spcBef>
                <a:spcPts val="600"/>
              </a:spcBef>
            </a:pPr>
            <a:endParaRPr lang="en" sz="1600" b="1" dirty="0">
              <a:solidFill>
                <a:schemeClr val="tx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 dirty="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389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D04E3-EF38-6545-B780-E94DF971F1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9DFDBE-F3F1-FA40-A1B9-D1019D87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555" y="1407391"/>
            <a:ext cx="48514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3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8C6A-CF6D-BA4C-A01D-D7431505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00" y="969700"/>
            <a:ext cx="4801500" cy="3449900"/>
          </a:xfrm>
        </p:spPr>
        <p:txBody>
          <a:bodyPr/>
          <a:lstStyle/>
          <a:p>
            <a:r>
              <a:rPr lang="en-US" dirty="0"/>
              <a:t>Susan Meabh Kelly</a:t>
            </a:r>
            <a:br>
              <a:rPr lang="en-US" dirty="0"/>
            </a:br>
            <a:r>
              <a:rPr lang="en-US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susan.kelly@uconn.edu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Class of 2020 and 2022 at </a:t>
            </a:r>
            <a:br>
              <a:rPr lang="en-US" dirty="0"/>
            </a:br>
            <a:r>
              <a:rPr lang="en-US" dirty="0"/>
              <a:t>Henry Abbott Technical High School</a:t>
            </a:r>
            <a:br>
              <a:rPr lang="en-US" dirty="0"/>
            </a:br>
            <a:r>
              <a:rPr lang="en-US" dirty="0"/>
              <a:t>Danbury, Connecticut 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www.sciencepluseducation.com</a:t>
            </a:r>
            <a:r>
              <a:rPr lang="en-US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E5F24-202B-D242-B63E-14B8CDB7A3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D9302B-8FC7-2844-A1DF-6FE6BA2C4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036" y="251113"/>
            <a:ext cx="1891145" cy="18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596900" y="724200"/>
            <a:ext cx="7772400" cy="11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"/>
            </a:br>
            <a:r>
              <a:rPr lang="en"/>
              <a:t>access deficit 40 pipeline</a:t>
            </a:r>
            <a:br>
              <a:rPr lang="en"/>
            </a:br>
            <a:r>
              <a:rPr lang="en"/>
              <a:t>have </a:t>
            </a:r>
            <a:r>
              <a:rPr lang="en">
                <a:solidFill>
                  <a:srgbClr val="00BCD4"/>
                </a:solidFill>
              </a:rPr>
              <a:t>radioactive </a:t>
            </a:r>
            <a:r>
              <a:rPr lang="en"/>
              <a:t>well water?</a:t>
            </a:r>
            <a:endParaRPr/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0A18A2-B384-6A47-886D-BF345702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44" y="1089313"/>
            <a:ext cx="6076356" cy="33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71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27B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9C27B0"/>
                </a:solidFill>
              </a:rPr>
              <a:t>References and Resources</a:t>
            </a:r>
            <a:endParaRPr dirty="0">
              <a:solidFill>
                <a:srgbClr val="9C27B0"/>
              </a:solidFill>
            </a:endParaRPr>
          </a:p>
        </p:txBody>
      </p:sp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8947F-1D75-AA47-810F-BE279D6E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1331843"/>
            <a:ext cx="6314660" cy="3657600"/>
          </a:xfrm>
        </p:spPr>
        <p:txBody>
          <a:bodyPr/>
          <a:lstStyle/>
          <a:p>
            <a:pPr marL="127000" indent="0">
              <a:buNone/>
            </a:pPr>
            <a:r>
              <a:rPr lang="en-US" sz="1200" dirty="0"/>
              <a:t>Achieve (2019). Next Generation Science Standards. Retrieved from: 	https://</a:t>
            </a:r>
            <a:r>
              <a:rPr lang="en-US" sz="1200" dirty="0" err="1"/>
              <a:t>www.achieve.org</a:t>
            </a:r>
            <a:r>
              <a:rPr lang="en-US" sz="1200" dirty="0"/>
              <a:t>/next-generation-science-standards</a:t>
            </a:r>
          </a:p>
          <a:p>
            <a:pPr marL="127000" indent="0">
              <a:buNone/>
            </a:pPr>
            <a:r>
              <a:rPr lang="en-US" sz="1200" dirty="0"/>
              <a:t>Achieve (2019). Task Annotation Project in Science. Retrieved from: 	https://</a:t>
            </a:r>
            <a:r>
              <a:rPr lang="en-US" sz="1200" dirty="0" err="1"/>
              <a:t>www.achieve.org</a:t>
            </a:r>
            <a:r>
              <a:rPr lang="en-US" sz="1200" dirty="0"/>
              <a:t>/our-initiatives/equip/tools-subject/science/task-	annotation-project-science.</a:t>
            </a:r>
          </a:p>
          <a:p>
            <a:pPr marL="127000" indent="0">
              <a:buNone/>
            </a:pPr>
            <a:r>
              <a:rPr lang="en-US" sz="1200" dirty="0"/>
              <a:t>Advancing Research Impact in Society (2020). Guiding principles. Retrieved from: 	https://</a:t>
            </a:r>
            <a:r>
              <a:rPr lang="en-US" sz="1200" dirty="0" err="1"/>
              <a:t>researchinsociety.org</a:t>
            </a:r>
            <a:r>
              <a:rPr lang="en-US" sz="1200" dirty="0"/>
              <a:t>/resource/guiding-principles-2/                                                                                                                                               </a:t>
            </a:r>
          </a:p>
          <a:p>
            <a:pPr marL="127000" indent="0">
              <a:buNone/>
            </a:pPr>
            <a:r>
              <a:rPr lang="en-US" sz="1200" dirty="0" err="1"/>
              <a:t>Awad</a:t>
            </a:r>
            <a:r>
              <a:rPr lang="en-US" sz="1200" dirty="0"/>
              <a:t>, A., </a:t>
            </a:r>
            <a:r>
              <a:rPr lang="en-US" sz="1200" dirty="0" err="1"/>
              <a:t>Robeck</a:t>
            </a:r>
            <a:r>
              <a:rPr lang="en-US" sz="1200" dirty="0"/>
              <a:t>, E., </a:t>
            </a:r>
            <a:r>
              <a:rPr lang="en-US" sz="1200" dirty="0" err="1"/>
              <a:t>McCauliffe</a:t>
            </a:r>
            <a:r>
              <a:rPr lang="en-US" sz="1200" dirty="0"/>
              <a:t>, C., Sullivan, S., &amp;  </a:t>
            </a:r>
            <a:r>
              <a:rPr lang="en-US" sz="1200" dirty="0" err="1"/>
              <a:t>McDaris</a:t>
            </a:r>
            <a:r>
              <a:rPr lang="en-US" sz="1200" dirty="0"/>
              <a:t>, D. (2017, October 12). STEM 	Teaching Tools: Resources for equitable science teaching and learning [Webinar]. </a:t>
            </a:r>
            <a:r>
              <a:rPr lang="en-US" sz="1200" i="1" dirty="0"/>
              <a:t>In 	NAGT professional development Implementing the NGSS webinar series</a:t>
            </a:r>
            <a:r>
              <a:rPr lang="en-US" sz="1200" dirty="0"/>
              <a:t>. Retrieved  	https://</a:t>
            </a:r>
            <a:r>
              <a:rPr lang="en-US" sz="1200" dirty="0" err="1"/>
              <a:t>nagt.org</a:t>
            </a:r>
            <a:r>
              <a:rPr lang="en-US" sz="1200" dirty="0"/>
              <a:t>/</a:t>
            </a:r>
            <a:r>
              <a:rPr lang="en-US" sz="1200" dirty="0" err="1"/>
              <a:t>nagt</a:t>
            </a:r>
            <a:r>
              <a:rPr lang="en-US" sz="1200" dirty="0"/>
              <a:t>/</a:t>
            </a:r>
            <a:r>
              <a:rPr lang="en-US" sz="1200" dirty="0" err="1"/>
              <a:t>profdev</a:t>
            </a:r>
            <a:r>
              <a:rPr lang="en-US" sz="1200" dirty="0"/>
              <a:t>/workshops/</a:t>
            </a:r>
            <a:r>
              <a:rPr lang="en-US" sz="1200" dirty="0" err="1"/>
              <a:t>ngss_summit</a:t>
            </a:r>
            <a:r>
              <a:rPr lang="en-US" sz="1200" dirty="0"/>
              <a:t>/</a:t>
            </a:r>
            <a:r>
              <a:rPr lang="en-US" sz="1200" dirty="0" err="1"/>
              <a:t>stem_teaching</a:t>
            </a:r>
            <a:r>
              <a:rPr lang="en-US" sz="1200" dirty="0"/>
              <a:t>/</a:t>
            </a:r>
            <a:r>
              <a:rPr lang="en-US" sz="1200" dirty="0" err="1"/>
              <a:t>index.html</a:t>
            </a:r>
            <a:endParaRPr lang="en-US" sz="1200" dirty="0"/>
          </a:p>
          <a:p>
            <a:pPr marL="127000" indent="0">
              <a:buNone/>
            </a:pPr>
            <a:r>
              <a:rPr lang="en-US" sz="1200" dirty="0"/>
              <a:t>Bernard, R., &amp; </a:t>
            </a:r>
            <a:r>
              <a:rPr lang="en-US" sz="1200" dirty="0" err="1"/>
              <a:t>Cooperdock</a:t>
            </a:r>
            <a:r>
              <a:rPr lang="en-US" sz="1200" dirty="0"/>
              <a:t>, E. (2018). No progress on diversity in 40 years. </a:t>
            </a:r>
            <a:r>
              <a:rPr lang="en-US" sz="1200" i="1" dirty="0"/>
              <a:t>Nature Geosciences</a:t>
            </a:r>
            <a:r>
              <a:rPr lang="en-US" sz="1200" dirty="0"/>
              <a:t>, 	11, 292-295. </a:t>
            </a:r>
          </a:p>
          <a:p>
            <a:pPr marL="127000" indent="0">
              <a:buNone/>
            </a:pPr>
            <a:r>
              <a:rPr lang="en-US" sz="1200" dirty="0"/>
              <a:t>Brickhouse, N &amp; Potter, J. (2001). Young women’s scientific identity formation in an urban 	context.  </a:t>
            </a:r>
            <a:r>
              <a:rPr lang="en-US" sz="1200" i="1" dirty="0"/>
              <a:t>Journal of Research in Science Teaching</a:t>
            </a:r>
            <a:r>
              <a:rPr lang="en-US" sz="1200" dirty="0"/>
              <a:t>, 38: 965-980.</a:t>
            </a:r>
          </a:p>
        </p:txBody>
      </p:sp>
    </p:spTree>
    <p:extLst>
      <p:ext uri="{BB962C8B-B14F-4D97-AF65-F5344CB8AC3E}">
        <p14:creationId xmlns:p14="http://schemas.microsoft.com/office/powerpoint/2010/main" val="3034178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27B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r>
              <a:rPr lang="en"/>
              <a:t>````````````````````````````````````````````````````````````````````````````````````````````````````````````````````````````````````````````````````````````````````````````````````````````````````````````````````````````````````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8947F-1D75-AA47-810F-BE279D6E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397566"/>
            <a:ext cx="6155634" cy="4196206"/>
          </a:xfrm>
        </p:spPr>
        <p:txBody>
          <a:bodyPr/>
          <a:lstStyle/>
          <a:p>
            <a:pPr marL="127000" indent="0">
              <a:buNone/>
            </a:pPr>
            <a:r>
              <a:rPr lang="en-US" sz="1200" dirty="0"/>
              <a:t>Callahan, C. N., </a:t>
            </a:r>
            <a:r>
              <a:rPr lang="en-US" sz="1200" dirty="0" err="1"/>
              <a:t>LaDue</a:t>
            </a:r>
            <a:r>
              <a:rPr lang="en-US" sz="1200" dirty="0"/>
              <a:t>, N. D., Baber, L. D., Sexton, J., van der </a:t>
            </a:r>
            <a:r>
              <a:rPr lang="en-US" sz="1200" dirty="0" err="1"/>
              <a:t>Hoeven</a:t>
            </a:r>
            <a:r>
              <a:rPr lang="en-US" sz="1200" dirty="0"/>
              <a:t> Kraft, K. J., &amp; Zamani-</a:t>
            </a:r>
          </a:p>
          <a:p>
            <a:pPr marL="127000" indent="0">
              <a:buNone/>
            </a:pPr>
            <a:r>
              <a:rPr lang="en-US" sz="1200" dirty="0"/>
              <a:t>	Gallaher, E. M. (2017). Theoretical perspectives on increasing recruitment and 	retention of underrepresented students in the geosciences. </a:t>
            </a:r>
            <a:r>
              <a:rPr lang="en-US" sz="1200" i="1" dirty="0"/>
              <a:t>Journal of Geoscience 	Education</a:t>
            </a:r>
            <a:r>
              <a:rPr lang="en-US" sz="1200" dirty="0"/>
              <a:t>, 65(4), 563-576</a:t>
            </a:r>
          </a:p>
          <a:p>
            <a:pPr marL="127000" indent="0">
              <a:buNone/>
            </a:pPr>
            <a:r>
              <a:rPr lang="en-US" sz="1200" dirty="0"/>
              <a:t>Callahan, C. N., </a:t>
            </a:r>
            <a:r>
              <a:rPr lang="en-US" sz="1200" dirty="0" err="1"/>
              <a:t>Libarkin</a:t>
            </a:r>
            <a:r>
              <a:rPr lang="en-US" sz="1200" dirty="0"/>
              <a:t>, J. C., </a:t>
            </a:r>
            <a:r>
              <a:rPr lang="en-US" sz="1200" dirty="0" err="1"/>
              <a:t>McCalllum</a:t>
            </a:r>
            <a:r>
              <a:rPr lang="en-US" sz="1200" dirty="0"/>
              <a:t>, C. M., &amp; Atchison, C. L. (2015). Using the lens of 	social capital to understand diversity in the Earth system sciences workforce. 	</a:t>
            </a:r>
            <a:r>
              <a:rPr lang="en-US" sz="1200" i="1" dirty="0"/>
              <a:t>Journal of Geoscience Education</a:t>
            </a:r>
            <a:r>
              <a:rPr lang="en-US" sz="1200" dirty="0"/>
              <a:t>, 63(2), 98-104. </a:t>
            </a:r>
          </a:p>
          <a:p>
            <a:pPr marL="127000" indent="0">
              <a:buNone/>
            </a:pPr>
            <a:r>
              <a:rPr lang="en-US" sz="1200" dirty="0"/>
              <a:t>Camacho, T., Vasquez-Salgado, Y., Chavira, G., </a:t>
            </a:r>
            <a:r>
              <a:rPr lang="en-US" sz="1200" dirty="0" err="1"/>
              <a:t>Boyns</a:t>
            </a:r>
            <a:r>
              <a:rPr lang="en-US" sz="1200" dirty="0"/>
              <a:t>, D., </a:t>
            </a:r>
            <a:r>
              <a:rPr lang="en-US" sz="1200" dirty="0" err="1"/>
              <a:t>Appelrouth</a:t>
            </a:r>
            <a:r>
              <a:rPr lang="en-US" sz="1200" dirty="0"/>
              <a:t>, S., </a:t>
            </a:r>
            <a:r>
              <a:rPr lang="en-US" sz="1200" dirty="0" err="1"/>
              <a:t>Saetermore</a:t>
            </a:r>
            <a:r>
              <a:rPr lang="en-US" sz="1200" dirty="0"/>
              <a:t>, C., 	</a:t>
            </a:r>
            <a:r>
              <a:rPr lang="en-US" sz="1200" dirty="0" err="1"/>
              <a:t>Khachikian</a:t>
            </a:r>
            <a:r>
              <a:rPr lang="en-US" sz="1200" dirty="0"/>
              <a:t> (2021). Science identity among Latinx students in the biomedical 	sciences: The role of a Critical Race Theory-informed undergraduate research 	experience. C</a:t>
            </a:r>
            <a:r>
              <a:rPr lang="en-US" sz="1200" i="1" dirty="0"/>
              <a:t>BE-Life Sciences Education</a:t>
            </a:r>
            <a:r>
              <a:rPr lang="en-US" sz="1200" dirty="0"/>
              <a:t>.</a:t>
            </a:r>
          </a:p>
          <a:p>
            <a:pPr marL="127000" indent="0">
              <a:buNone/>
            </a:pPr>
            <a:r>
              <a:rPr lang="en-US" sz="1200" dirty="0" err="1"/>
              <a:t>Carlone</a:t>
            </a:r>
            <a:r>
              <a:rPr lang="en-US" sz="1200" dirty="0"/>
              <a:t>, H. &amp; Johnson, A. (2007).  Understanding the science experiences of women of color: 	Science identity as an analytic lens. </a:t>
            </a:r>
            <a:r>
              <a:rPr lang="en-US" sz="1200" i="1" dirty="0"/>
              <a:t>Journal of Research in Science Teaching</a:t>
            </a:r>
            <a:r>
              <a:rPr lang="en-US" sz="1200" dirty="0"/>
              <a:t>.</a:t>
            </a:r>
          </a:p>
          <a:p>
            <a:pPr marL="127000" indent="0">
              <a:buNone/>
            </a:pPr>
            <a:r>
              <a:rPr lang="en-US" sz="1200" dirty="0"/>
              <a:t>Connecticut State Department of Education (2019).</a:t>
            </a:r>
            <a:r>
              <a:rPr lang="en-US" sz="1200" i="1" dirty="0"/>
              <a:t> 2017-2018 profile and performance 	report: Henry Abbott Technical High School</a:t>
            </a:r>
            <a:r>
              <a:rPr lang="en-US" sz="1200" dirty="0"/>
              <a:t>. Hartford, Connecticut: Connecticut 	State Department of Education. Retrieved from: 	http://</a:t>
            </a:r>
            <a:r>
              <a:rPr lang="en-US" sz="1200" dirty="0" err="1"/>
              <a:t>edsight.ct.gov</a:t>
            </a:r>
            <a:r>
              <a:rPr lang="en-US" sz="1200" dirty="0"/>
              <a:t>/</a:t>
            </a:r>
            <a:r>
              <a:rPr lang="en-US" sz="1200" dirty="0" err="1"/>
              <a:t>SASPortal</a:t>
            </a:r>
            <a:r>
              <a:rPr lang="en-US" sz="1200" dirty="0"/>
              <a:t>/</a:t>
            </a:r>
            <a:r>
              <a:rPr lang="en-US" sz="1200" dirty="0" err="1"/>
              <a:t>main.do</a:t>
            </a:r>
            <a:r>
              <a:rPr lang="en-US" sz="1200" dirty="0"/>
              <a:t> </a:t>
            </a:r>
          </a:p>
          <a:p>
            <a:pPr marL="127000" indent="0">
              <a:buNone/>
            </a:pPr>
            <a:r>
              <a:rPr lang="en-US" sz="1200" dirty="0"/>
              <a:t>Hurtado, S., Eagan, M., Cabrera, N., Lin, M., Park, J., &amp; Lopez, M. (2008). Training future	scientists: Predicting first-year minority student participation in health science	research. </a:t>
            </a:r>
            <a:r>
              <a:rPr lang="en-US" sz="1200" i="1" dirty="0"/>
              <a:t>Research in Higher Education</a:t>
            </a:r>
            <a:r>
              <a:rPr lang="en-US" sz="1200" dirty="0"/>
              <a:t>, 49(2): 126-152.	</a:t>
            </a:r>
          </a:p>
          <a:p>
            <a:pPr marL="127000" indent="0">
              <a:buNone/>
            </a:pPr>
            <a:endParaRPr lang="en-US" sz="1200" dirty="0"/>
          </a:p>
          <a:p>
            <a:pPr marL="127000" indent="0">
              <a:buNone/>
            </a:pPr>
            <a:endParaRPr lang="en-US" sz="1200" dirty="0"/>
          </a:p>
          <a:p>
            <a:pPr marL="127000" indent="0">
              <a:buNone/>
            </a:pPr>
            <a:endParaRPr lang="en-US" sz="1200" dirty="0"/>
          </a:p>
          <a:p>
            <a:pPr marL="127000" indent="0">
              <a:buNone/>
            </a:pPr>
            <a:r>
              <a:rPr lang="en-US" sz="1200" dirty="0"/>
              <a:t>	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27B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8947F-1D75-AA47-810F-BE279D6E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477078"/>
            <a:ext cx="6235147" cy="4116693"/>
          </a:xfrm>
        </p:spPr>
        <p:txBody>
          <a:bodyPr/>
          <a:lstStyle/>
          <a:p>
            <a:pPr marL="127000" indent="0">
              <a:buNone/>
            </a:pPr>
            <a:r>
              <a:rPr lang="en-US" sz="1200" dirty="0"/>
              <a:t>Institute for Science + Math Education. (2019). STEM Teaching Tools. Retrieved from: 	</a:t>
            </a:r>
            <a:r>
              <a:rPr lang="en-US" sz="1200" dirty="0">
                <a:hlinkClick r:id="rId3"/>
              </a:rPr>
              <a:t>http://stemteachingtools.org</a:t>
            </a:r>
            <a:endParaRPr lang="en-US" sz="1200" dirty="0"/>
          </a:p>
          <a:p>
            <a:pPr marL="127000" indent="0">
              <a:buNone/>
            </a:pPr>
            <a:r>
              <a:rPr lang="en-US" sz="1200" dirty="0"/>
              <a:t>Lave, J. &amp; Wenger, E. (1991). Situated learning. Legitimate peripheral </a:t>
            </a:r>
            <a:r>
              <a:rPr lang="en-US" sz="1200" dirty="0" err="1"/>
              <a:t>particicipation</a:t>
            </a:r>
            <a:r>
              <a:rPr lang="en-US" sz="1200" dirty="0"/>
              <a:t>. 	Cambridge University Press.</a:t>
            </a:r>
          </a:p>
          <a:p>
            <a:pPr marL="127000" indent="0">
              <a:buNone/>
            </a:pPr>
            <a:r>
              <a:rPr lang="en-US" sz="1200" dirty="0" err="1"/>
              <a:t>Mervis</a:t>
            </a:r>
            <a:r>
              <a:rPr lang="en-US" sz="1200" dirty="0"/>
              <a:t>, J. (2013). An invisible hand behind plan to realign U.S. science education.</a:t>
            </a:r>
            <a:r>
              <a:rPr lang="en-US" sz="1200" i="1" dirty="0"/>
              <a:t> Science</a:t>
            </a:r>
            <a:r>
              <a:rPr lang="en-US" sz="1200" dirty="0"/>
              <a:t>, 341, 	338-341.</a:t>
            </a:r>
          </a:p>
          <a:p>
            <a:pPr marL="127000" indent="0">
              <a:buNone/>
            </a:pPr>
            <a:r>
              <a:rPr lang="en-US" sz="1200" dirty="0"/>
              <a:t>National Academies of Sciences, Engineering, and Medicine. (2017). </a:t>
            </a:r>
            <a:r>
              <a:rPr lang="en-US" sz="1200" i="1" dirty="0"/>
              <a:t>Seeing Students Learn 	Science: Integrating Assessment and Instruction in the Classroom. </a:t>
            </a:r>
            <a:r>
              <a:rPr lang="en-US" sz="1200" dirty="0"/>
              <a:t>Washington, 	DC: The National Academies Press.</a:t>
            </a:r>
          </a:p>
          <a:p>
            <a:pPr marL="127000" indent="0">
              <a:buNone/>
            </a:pPr>
            <a:r>
              <a:rPr lang="en-US" sz="1200" dirty="0"/>
              <a:t>National Academies of Sciences, Engineering, and Medicine. 2021.</a:t>
            </a:r>
            <a:r>
              <a:rPr lang="en-US" sz="1200" i="1" dirty="0"/>
              <a:t> Call to Action for Science 	Education: Building Opportunity for the Future</a:t>
            </a:r>
            <a:r>
              <a:rPr lang="en-US" sz="1200" dirty="0"/>
              <a:t>. Washington, DC: The National 	Academies Press</a:t>
            </a:r>
          </a:p>
          <a:p>
            <a:pPr marL="127000" indent="0">
              <a:buNone/>
            </a:pPr>
            <a:r>
              <a:rPr lang="en-US" sz="1200" dirty="0"/>
              <a:t>National Center for Science and Engineering Statistics (2019). Women, minorities, and persons 	with disabilities in science and engineering.</a:t>
            </a:r>
          </a:p>
          <a:p>
            <a:pPr marL="127000" indent="0">
              <a:buNone/>
            </a:pPr>
            <a:r>
              <a:rPr lang="en-US" sz="1200" dirty="0"/>
              <a:t>National Research Council. (2012). </a:t>
            </a:r>
            <a:r>
              <a:rPr lang="en-US" sz="1200" i="1" dirty="0"/>
              <a:t>A Framework for K-12 Science Education: Practices, 	Crosscutting Concepts, and Core Ideas. </a:t>
            </a:r>
            <a:r>
              <a:rPr lang="en-US" sz="1200" dirty="0"/>
              <a:t>Washington, DC: The National Academies 	Press. </a:t>
            </a:r>
          </a:p>
          <a:p>
            <a:pPr marL="127000" indent="0">
              <a:buNone/>
            </a:pPr>
            <a:r>
              <a:rPr lang="en-US" sz="1200" dirty="0"/>
              <a:t>National Science Foundation  (2021). Proposal award policies &amp; procedure guide. Retrieved 	from: https://</a:t>
            </a:r>
            <a:r>
              <a:rPr lang="en-US" sz="1200" dirty="0" err="1"/>
              <a:t>www.nsf.gov</a:t>
            </a:r>
            <a:r>
              <a:rPr lang="en-US" sz="1200" dirty="0"/>
              <a:t>/pubs/</a:t>
            </a:r>
            <a:r>
              <a:rPr lang="en-US" sz="1200" dirty="0" err="1"/>
              <a:t>policydocs</a:t>
            </a:r>
            <a:r>
              <a:rPr lang="en-US" sz="1200" dirty="0"/>
              <a:t>/pappg22_1/nsf22_1.pdf      	 	</a:t>
            </a:r>
          </a:p>
          <a:p>
            <a:pPr marL="12700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9157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27B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8947F-1D75-AA47-810F-BE279D6E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477078"/>
            <a:ext cx="6235147" cy="4116693"/>
          </a:xfrm>
        </p:spPr>
        <p:txBody>
          <a:bodyPr/>
          <a:lstStyle/>
          <a:p>
            <a:pPr marL="127000" indent="0">
              <a:buNone/>
            </a:pPr>
            <a:r>
              <a:rPr lang="en-US" sz="1200" dirty="0"/>
              <a:t>NGSS Lead States. (2013). Next Generation Science Standards: For States, By States. 	Washington, DC: The National Academies Press. </a:t>
            </a:r>
          </a:p>
          <a:p>
            <a:pPr marL="127000" indent="0">
              <a:buNone/>
            </a:pPr>
            <a:r>
              <a:rPr lang="en-US" sz="1200" dirty="0"/>
              <a:t>New York City Council (2021). Heating and cooling equity. Retrieved from: 	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https://council.nyc.gov/data/heat/</a:t>
            </a:r>
            <a:r>
              <a:rPr lang="en-US" sz="1200" dirty="0"/>
              <a:t> </a:t>
            </a:r>
          </a:p>
          <a:p>
            <a:pPr marL="127000" indent="0">
              <a:buNone/>
            </a:pPr>
            <a:r>
              <a:rPr lang="en-US" sz="1200" dirty="0"/>
              <a:t>Nunez, A., Rivera, J., &amp; Hallmark, T. (2020). Applying an intersectionality lens to expand equity 	in the geosciences. </a:t>
            </a:r>
            <a:r>
              <a:rPr lang="en-US" sz="1200" i="1" dirty="0"/>
              <a:t>Journal of Geoscience Education</a:t>
            </a:r>
            <a:r>
              <a:rPr lang="en-US" sz="1200" dirty="0"/>
              <a:t>, 68(2):97-114.</a:t>
            </a:r>
          </a:p>
          <a:p>
            <a:pPr marL="127000" indent="0">
              <a:buNone/>
            </a:pPr>
            <a:r>
              <a:rPr lang="en-US" sz="1200" dirty="0" err="1"/>
              <a:t>OpenSciEd</a:t>
            </a:r>
            <a:r>
              <a:rPr lang="en-US" sz="1200" dirty="0"/>
              <a:t>. (2019). </a:t>
            </a:r>
            <a:r>
              <a:rPr lang="en-US" sz="1200" i="1" dirty="0"/>
              <a:t>Features of classroom culture that support equitable </a:t>
            </a:r>
            <a:r>
              <a:rPr lang="en-US" sz="1200" i="1" dirty="0" err="1"/>
              <a:t>eensemaking</a:t>
            </a:r>
            <a:r>
              <a:rPr lang="en-US" sz="1200" dirty="0"/>
              <a:t>. 	Retrieved from: 	https://</a:t>
            </a:r>
            <a:r>
              <a:rPr lang="en-US" sz="1200" dirty="0" err="1"/>
              <a:t>drive.google.com</a:t>
            </a:r>
            <a:r>
              <a:rPr lang="en-US" sz="1200" dirty="0"/>
              <a:t>/file/d/1G7Ff9jS9zZMkCPML16Y4Na3Ncf2X7jks/view</a:t>
            </a:r>
          </a:p>
          <a:p>
            <a:pPr marL="127000" indent="0">
              <a:buNone/>
            </a:pPr>
            <a:r>
              <a:rPr lang="en-US" sz="1200" dirty="0"/>
              <a:t>Penuel, W., Briggs, D., Davidson, K., Herlihy, C., Sherer, D., Hill, H., Farrell, C., &amp; Allen, A. (2017).  	How school and district leaders access, perceive, and use  research. </a:t>
            </a:r>
            <a:r>
              <a:rPr lang="en-US" sz="1200" i="1" dirty="0"/>
              <a:t>AERA Open</a:t>
            </a:r>
            <a:r>
              <a:rPr lang="en-US" sz="1200" dirty="0"/>
              <a:t>.</a:t>
            </a:r>
          </a:p>
          <a:p>
            <a:pPr marL="127000" indent="0">
              <a:buNone/>
            </a:pPr>
            <a:r>
              <a:rPr lang="en-US" sz="1200" dirty="0"/>
              <a:t>Popover, B. and Popovich, N. (2020, August 24). How decades of racist housing policy 	left neighborhoods sweltering. New York Times. Retrieved from: 	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https://www.nytimes.com/interactive/2020/08/24/climate/racism-redlining-	cities-global-warming.html</a:t>
            </a:r>
            <a:r>
              <a:rPr lang="en-US" sz="1200" dirty="0"/>
              <a:t> </a:t>
            </a:r>
          </a:p>
          <a:p>
            <a:pPr marL="127000" indent="0">
              <a:buNone/>
            </a:pPr>
            <a:r>
              <a:rPr lang="en-US" sz="1200" dirty="0"/>
              <a:t>Reiser, B.,, Novak, M., &amp; McGill, T. (2017, June). </a:t>
            </a:r>
            <a:r>
              <a:rPr lang="en-US" sz="1200" i="1" dirty="0"/>
              <a:t>Coherence from the students’ perspective: 	Why the vision of the Framework for K-12 Science requires more than 	“combining” three dimensions of science learning</a:t>
            </a:r>
            <a:r>
              <a:rPr lang="en-US" sz="1200" dirty="0"/>
              <a:t>. Paper for Board on Science 	Education Workshop, Washington, D.C. </a:t>
            </a:r>
          </a:p>
          <a:p>
            <a:pPr marL="12700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05766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27B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8947F-1D75-AA47-810F-BE279D6E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477078"/>
            <a:ext cx="6235147" cy="4116693"/>
          </a:xfrm>
        </p:spPr>
        <p:txBody>
          <a:bodyPr/>
          <a:lstStyle/>
          <a:p>
            <a:pPr marL="127000" indent="0">
              <a:buNone/>
            </a:pPr>
            <a:r>
              <a:rPr lang="en-US" sz="1200" dirty="0"/>
              <a:t>Schneider, (2018).  How to make education research relevant to teachers. Retrieved from: 	</a:t>
            </a:r>
            <a:r>
              <a:rPr lang="en-US" sz="1200" dirty="0">
                <a:hlinkClick r:id="rId3"/>
              </a:rPr>
              <a:t>https://ies.ed.gov/director/remarks/11-14-2018.asp</a:t>
            </a:r>
            <a:r>
              <a:rPr lang="en-US" sz="1200" dirty="0"/>
              <a:t> </a:t>
            </a:r>
          </a:p>
          <a:p>
            <a:pPr marL="127000" indent="0">
              <a:buNone/>
            </a:pPr>
            <a:r>
              <a:rPr lang="en-US" sz="1200" dirty="0"/>
              <a:t>science + education </a:t>
            </a:r>
            <a:r>
              <a:rPr lang="en-US" sz="1200" dirty="0" err="1"/>
              <a:t>collaboratory</a:t>
            </a:r>
            <a:r>
              <a:rPr lang="en-US" sz="1200" dirty="0"/>
              <a:t> (2021). Retrieved from </a:t>
            </a:r>
            <a:r>
              <a:rPr lang="en-US" sz="1200" dirty="0">
                <a:hlinkClick r:id="rId4"/>
              </a:rPr>
              <a:t>www.sciencepluseducation.com</a:t>
            </a:r>
            <a:r>
              <a:rPr lang="en-US" sz="1200" dirty="0"/>
              <a:t> </a:t>
            </a:r>
          </a:p>
          <a:p>
            <a:pPr marL="127000" indent="0">
              <a:buNone/>
            </a:pPr>
            <a:r>
              <a:rPr lang="en-US" sz="1200" dirty="0"/>
              <a:t>St. John, K. (Ed.) (2018). </a:t>
            </a:r>
            <a:r>
              <a:rPr lang="en-US" sz="1200" i="1" dirty="0"/>
              <a:t>A Community Framework for Geoscience Education Research</a:t>
            </a:r>
            <a:r>
              <a:rPr lang="en-US" sz="1200" dirty="0"/>
              <a:t>. National 	Association of Geoscience Teachers. Retrieved from http://commons. 	</a:t>
            </a:r>
            <a:r>
              <a:rPr lang="en-US" sz="1200" dirty="0" err="1"/>
              <a:t>lib.jmu.edu</a:t>
            </a:r>
            <a:r>
              <a:rPr lang="en-US" sz="1200" dirty="0"/>
              <a:t>/</a:t>
            </a:r>
            <a:r>
              <a:rPr lang="en-US" sz="1200" dirty="0" err="1"/>
              <a:t>ger_framework</a:t>
            </a:r>
            <a:r>
              <a:rPr lang="en-US" sz="1200" dirty="0"/>
              <a:t>/15 </a:t>
            </a:r>
          </a:p>
          <a:p>
            <a:pPr marL="127000" indent="0">
              <a:buNone/>
            </a:pPr>
            <a:r>
              <a:rPr lang="en-US" sz="1200" dirty="0"/>
              <a:t>Tajfel, H. (1981). </a:t>
            </a:r>
            <a:r>
              <a:rPr lang="en-US" sz="1200" i="1" dirty="0"/>
              <a:t>Human groups and social categories</a:t>
            </a:r>
            <a:r>
              <a:rPr lang="en-US" sz="1200" dirty="0"/>
              <a:t>. Cambridge University Press.</a:t>
            </a:r>
          </a:p>
          <a:p>
            <a:pPr marL="127000" indent="0">
              <a:buNone/>
            </a:pPr>
            <a:r>
              <a:rPr lang="en-US" sz="1200" dirty="0"/>
              <a:t>Thomas, M., </a:t>
            </a:r>
            <a:r>
              <a:rPr lang="en-US" sz="1200" dirty="0" err="1"/>
              <a:t>McHone</a:t>
            </a:r>
            <a:r>
              <a:rPr lang="en-US" sz="1200" dirty="0"/>
              <a:t>, N., Hyde, R., &amp; Holbrook, S. (1997). </a:t>
            </a:r>
            <a:r>
              <a:rPr lang="en-US" sz="1200" i="1" dirty="0"/>
              <a:t>Indoor radon potential map of 	Connecticut</a:t>
            </a:r>
            <a:r>
              <a:rPr lang="en-US" sz="1200" dirty="0"/>
              <a:t>.  Hartford, Connecticut: Department of Public Health. Retrieved from: 	https://</a:t>
            </a:r>
            <a:r>
              <a:rPr lang="en-US" sz="1200" dirty="0" err="1"/>
              <a:t>www.ct.gov</a:t>
            </a:r>
            <a:r>
              <a:rPr lang="en-US" sz="1200" dirty="0"/>
              <a:t>/deep/lib/deep/geology/radon/</a:t>
            </a:r>
            <a:r>
              <a:rPr lang="en-US" sz="1200" dirty="0" err="1"/>
              <a:t>RadonPotential.pdf</a:t>
            </a:r>
            <a:endParaRPr lang="en-US" sz="1200" dirty="0"/>
          </a:p>
          <a:p>
            <a:pPr marL="127000" indent="0">
              <a:buNone/>
            </a:pPr>
            <a:r>
              <a:rPr lang="en-US" sz="1200" dirty="0"/>
              <a:t>Town of Brookfield (2016). Health department news. </a:t>
            </a:r>
            <a:r>
              <a:rPr lang="en-US" sz="1200" i="1" dirty="0"/>
              <a:t>Brookfield Matters</a:t>
            </a:r>
            <a:r>
              <a:rPr lang="en-US" sz="1200" dirty="0"/>
              <a:t>. Retrieved from: 	https://</a:t>
            </a:r>
            <a:r>
              <a:rPr lang="en-US" sz="1200" dirty="0" err="1"/>
              <a:t>www.brookfieldct.gov</a:t>
            </a:r>
            <a:r>
              <a:rPr lang="en-US" sz="1200" dirty="0"/>
              <a:t>/sites/</a:t>
            </a:r>
            <a:r>
              <a:rPr lang="en-US" sz="1200" dirty="0" err="1"/>
              <a:t>brookfieldct</a:t>
            </a:r>
            <a:r>
              <a:rPr lang="en-US" sz="1200" dirty="0"/>
              <a:t>/files/uploads/march_2016brookf	</a:t>
            </a:r>
            <a:r>
              <a:rPr lang="en-US" sz="1200" dirty="0" err="1"/>
              <a:t>ield_matters.pdf</a:t>
            </a:r>
            <a:endParaRPr lang="en-US" sz="1200" dirty="0"/>
          </a:p>
          <a:p>
            <a:pPr marL="127000" indent="0">
              <a:buNone/>
            </a:pPr>
            <a:r>
              <a:rPr lang="en-US" sz="1200" dirty="0" err="1"/>
              <a:t>Verdin</a:t>
            </a:r>
            <a:r>
              <a:rPr lang="en-US" sz="1200" dirty="0"/>
              <a:t>, D. &amp; Godwin, A. (2016). </a:t>
            </a:r>
            <a:r>
              <a:rPr lang="en-US" sz="1200" i="1" dirty="0"/>
              <a:t>Systematic review of the funds of knowledge framework in 	STEM education</a:t>
            </a:r>
            <a:r>
              <a:rPr lang="en-US" sz="1200" dirty="0"/>
              <a:t>. Paper presented at American Society for Engineering Education 	Conference, New Orleans.</a:t>
            </a:r>
          </a:p>
          <a:p>
            <a:pPr marL="127000" indent="0">
              <a:buNone/>
            </a:pPr>
            <a:endParaRPr lang="en-US" sz="1200" dirty="0"/>
          </a:p>
          <a:p>
            <a:pPr marL="12700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761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27B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8947F-1D75-AA47-810F-BE279D6E3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477078"/>
            <a:ext cx="6235147" cy="4116693"/>
          </a:xfrm>
        </p:spPr>
        <p:txBody>
          <a:bodyPr/>
          <a:lstStyle/>
          <a:p>
            <a:pPr marL="127000" indent="0">
              <a:buNone/>
            </a:pPr>
            <a:r>
              <a:rPr lang="en-US" sz="1200" dirty="0"/>
              <a:t>Wertheim, J., Penuel, B., </a:t>
            </a:r>
            <a:r>
              <a:rPr lang="en-US" sz="1200" dirty="0" err="1"/>
              <a:t>Smolek</a:t>
            </a:r>
            <a:r>
              <a:rPr lang="en-US" sz="1200" dirty="0"/>
              <a:t>, T. J., Cooper, S., </a:t>
            </a:r>
            <a:r>
              <a:rPr lang="en-US" sz="1200" dirty="0" err="1"/>
              <a:t>Krajcik</a:t>
            </a:r>
            <a:r>
              <a:rPr lang="en-US" sz="1200" dirty="0"/>
              <a:t>, J., &amp; </a:t>
            </a:r>
            <a:r>
              <a:rPr lang="en-US" sz="1200" dirty="0" err="1"/>
              <a:t>Badrinarayan</a:t>
            </a:r>
            <a:r>
              <a:rPr lang="en-US" sz="1200" dirty="0"/>
              <a:t>, A. (2019). Task 	Annotation Project: Introductory webinar [Webinar]. Retrieved from: 	https://</a:t>
            </a:r>
            <a:r>
              <a:rPr lang="en-US" sz="1200" dirty="0" err="1"/>
              <a:t>zoom.us</a:t>
            </a:r>
            <a:r>
              <a:rPr lang="en-US" sz="1200" dirty="0"/>
              <a:t>/recording/play/PGuFffWyKVa9a6teUb3ObQkUzKYqgySIYKyAXmu	1NtWHWiLQC5W42TDGcd3CGzq?continueMode=true</a:t>
            </a:r>
          </a:p>
          <a:p>
            <a:pPr marL="127000" indent="0">
              <a:buNone/>
            </a:pPr>
            <a:r>
              <a:rPr lang="en-US" sz="1200" dirty="0"/>
              <a:t>White House (2014). </a:t>
            </a:r>
            <a:r>
              <a:rPr lang="en-US" sz="1200" i="1" dirty="0"/>
              <a:t>Progress report on coordinating federal science, technology, engineering, 	and mathematics (STEM) education</a:t>
            </a:r>
            <a:r>
              <a:rPr lang="en-US" sz="1200" dirty="0"/>
              <a:t>.                                                                                   </a:t>
            </a:r>
          </a:p>
          <a:p>
            <a:pPr marL="127000" indent="0">
              <a:buNone/>
            </a:pPr>
            <a:r>
              <a:rPr lang="en-US" sz="1200" dirty="0"/>
              <a:t>White House (2018).  Charting a course for success: America’s strategy for STEM education.  </a:t>
            </a:r>
          </a:p>
          <a:p>
            <a:pPr marL="12700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7972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C3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840999" y="562430"/>
            <a:ext cx="5781473" cy="5736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2400">
                <a:solidFill>
                  <a:srgbClr val="CDDC39"/>
                </a:solidFill>
              </a:rPr>
              <a:t>Identity </a:t>
            </a:r>
            <a:r>
              <a:rPr lang="en"/>
              <a:t>in Geoscience Education Research</a:t>
            </a:r>
            <a:r>
              <a:rPr lang="en">
                <a:solidFill>
                  <a:srgbClr val="CDDC39"/>
                </a:solidFill>
              </a:rPr>
              <a:t> </a:t>
            </a:r>
            <a:endParaRPr>
              <a:solidFill>
                <a:srgbClr val="CDDC39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924910" y="2098622"/>
            <a:ext cx="2297976" cy="203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200" b="1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4404291" y="1542052"/>
            <a:ext cx="3121573" cy="2921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100" b="1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>
              <a:solidFill>
                <a:srgbClr val="66666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BBC4FC-0114-374D-932E-D08465EBA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252" y="1598321"/>
            <a:ext cx="1842615" cy="2391787"/>
          </a:xfrm>
          <a:prstGeom prst="rect">
            <a:avLst/>
          </a:prstGeom>
          <a:effectLst>
            <a:glow rad="101600">
              <a:schemeClr val="tx2"/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28B9F1-6AE1-804D-8388-38806025D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480" y="1593214"/>
            <a:ext cx="1801289" cy="2394450"/>
          </a:xfrm>
          <a:prstGeom prst="rect">
            <a:avLst/>
          </a:prstGeom>
          <a:effectLst>
            <a:glow rad="101600">
              <a:schemeClr val="bg2">
                <a:lumMod val="20000"/>
                <a:lumOff val="8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FADEFC-B876-114A-88A5-5717E6EF7266}"/>
              </a:ext>
            </a:extLst>
          </p:cNvPr>
          <p:cNvSpPr txBox="1"/>
          <p:nvPr/>
        </p:nvSpPr>
        <p:spPr>
          <a:xfrm>
            <a:off x="997527" y="4197927"/>
            <a:ext cx="3103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As envisioned in</a:t>
            </a:r>
            <a:r>
              <a:rPr lang="en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i="1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A</a:t>
            </a:r>
            <a:r>
              <a:rPr lang="en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 Community </a:t>
            </a:r>
            <a:r>
              <a:rPr lang="en" i="1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Framework for Geoscience Education Research </a:t>
            </a:r>
            <a:r>
              <a:rPr lang="en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(St. John (Ed.), 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A6C52F-8AA3-F049-9505-0AB4ECC207F3}"/>
              </a:ext>
            </a:extLst>
          </p:cNvPr>
          <p:cNvSpPr txBox="1"/>
          <p:nvPr/>
        </p:nvSpPr>
        <p:spPr>
          <a:xfrm>
            <a:off x="4170218" y="4211782"/>
            <a:ext cx="2715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As framed in recent issues of the</a:t>
            </a:r>
          </a:p>
          <a:p>
            <a:r>
              <a:rPr lang="en" i="1">
                <a:solidFill>
                  <a:schemeClr val="tx1"/>
                </a:solidFill>
                <a:latin typeface="Karla"/>
                <a:ea typeface="Karla"/>
                <a:cs typeface="Karla"/>
                <a:sym typeface="Karla"/>
              </a:rPr>
              <a:t>Journal of Geoscience Education </a:t>
            </a:r>
          </a:p>
          <a:p>
            <a:r>
              <a:rPr lang="en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rPr>
              <a:t>(2017; 2019)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8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3B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ctrTitle" idx="4294967295"/>
          </p:nvPr>
        </p:nvSpPr>
        <p:spPr>
          <a:xfrm>
            <a:off x="685800" y="277092"/>
            <a:ext cx="4531500" cy="22998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/>
              <a:t>Beyond the </a:t>
            </a:r>
            <a:r>
              <a:rPr lang="en">
                <a:solidFill>
                  <a:srgbClr val="E9DE65"/>
                </a:solidFill>
              </a:rPr>
              <a:t>3 Dimensions</a:t>
            </a: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1669CD-AC69-4544-A801-79208559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941" y="1455668"/>
            <a:ext cx="2229678" cy="2704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D1C932-5C50-294B-91E9-E80A87568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12" y="4296920"/>
            <a:ext cx="2903783" cy="4990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C0A03-7117-0A40-A94E-95364CD02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536" y="1464829"/>
            <a:ext cx="3153103" cy="72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B59F28-3278-CB40-8309-554075A97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7938" y="2234224"/>
            <a:ext cx="2160853" cy="2571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A7B09-59F5-0B45-8379-1836DA553308}"/>
              </a:ext>
            </a:extLst>
          </p:cNvPr>
          <p:cNvSpPr txBox="1"/>
          <p:nvPr/>
        </p:nvSpPr>
        <p:spPr>
          <a:xfrm>
            <a:off x="5971309" y="2230581"/>
            <a:ext cx="1163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1200">
                <a:solidFill>
                  <a:schemeClr val="tx2">
                    <a:lumMod val="90000"/>
                  </a:schemeClr>
                </a:solidFill>
              </a:rPr>
              <a:t>(NRC, 2012; Achieve, 2019; Institute for Science + Math Education, 2019; NASEM, 2017; </a:t>
            </a:r>
            <a:r>
              <a:rPr lang="en-US" sz="1200" err="1">
                <a:solidFill>
                  <a:schemeClr val="tx2">
                    <a:lumMod val="90000"/>
                  </a:schemeClr>
                </a:solidFill>
              </a:rPr>
              <a:t>OpenSciEd</a:t>
            </a:r>
            <a:r>
              <a:rPr lang="en-US" sz="1200">
                <a:solidFill>
                  <a:schemeClr val="tx2">
                    <a:lumMod val="90000"/>
                  </a:schemeClr>
                </a:solidFill>
              </a:rPr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162130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107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ctrTitle"/>
          </p:nvPr>
        </p:nvSpPr>
        <p:spPr>
          <a:xfrm>
            <a:off x="648300" y="1354750"/>
            <a:ext cx="3522300" cy="29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7200">
              <a:solidFill>
                <a:srgbClr val="FFC10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How can students’ </a:t>
            </a:r>
            <a:r>
              <a:rPr lang="en" sz="2400">
                <a:solidFill>
                  <a:srgbClr val="FFC107"/>
                </a:solidFill>
              </a:rPr>
              <a:t>identities </a:t>
            </a:r>
            <a:r>
              <a:rPr lang="en" sz="2400"/>
              <a:t>be</a:t>
            </a:r>
            <a:r>
              <a:rPr lang="en" sz="2400">
                <a:solidFill>
                  <a:srgbClr val="FFC107"/>
                </a:solidFill>
              </a:rPr>
              <a:t> </a:t>
            </a:r>
            <a:r>
              <a:rPr lang="en" sz="2400"/>
              <a:t>elicited, recognized, and leveraged in order to advance </a:t>
            </a:r>
            <a:r>
              <a:rPr lang="en" sz="2400">
                <a:solidFill>
                  <a:srgbClr val="FFC107"/>
                </a:solidFill>
              </a:rPr>
              <a:t>inclusivity</a:t>
            </a:r>
            <a:r>
              <a:rPr lang="en" sz="2400"/>
              <a:t>?</a:t>
            </a:r>
            <a:endParaRPr sz="2400"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4294967295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849680" y="249382"/>
            <a:ext cx="5324100" cy="30464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999999"/>
                </a:solidFill>
              </a:rPr>
              <a:t>Characteristics of student population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119" name="Google Shape;119;p1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7E029-D616-794D-945E-48676FDE3FD8}"/>
              </a:ext>
            </a:extLst>
          </p:cNvPr>
          <p:cNvSpPr txBox="1"/>
          <p:nvPr/>
        </p:nvSpPr>
        <p:spPr>
          <a:xfrm>
            <a:off x="925965" y="3172040"/>
            <a:ext cx="6333066" cy="830997"/>
          </a:xfrm>
          <a:prstGeom prst="rect">
            <a:avLst/>
          </a:prstGeom>
          <a:noFill/>
          <a:effectLst>
            <a:glow rad="127000">
              <a:schemeClr val="accent2">
                <a:lumMod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666666"/>
                </a:solidFill>
                <a:latin typeface="Karla"/>
              </a:rPr>
              <a:t>Communities (23):                                  College and Career Readiness</a:t>
            </a:r>
          </a:p>
          <a:p>
            <a:r>
              <a:rPr lang="en-US" sz="1600">
                <a:solidFill>
                  <a:srgbClr val="666666"/>
                </a:solidFill>
                <a:latin typeface="Karla"/>
              </a:rPr>
              <a:t>Rural, Suburban, Urban</a:t>
            </a:r>
          </a:p>
          <a:p>
            <a:endParaRPr lang="en-US" sz="1600">
              <a:solidFill>
                <a:srgbClr val="666666"/>
              </a:solidFill>
              <a:latin typeface="Karl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CA0187-DA3C-4843-8F12-E2725DAB7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11" y="834043"/>
            <a:ext cx="3207231" cy="2375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967F1-4711-F042-98CB-AFE7B2A78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693" y="3639671"/>
            <a:ext cx="1935367" cy="452189"/>
          </a:xfrm>
          <a:prstGeom prst="rect">
            <a:avLst/>
          </a:prstGeom>
          <a:effectLst>
            <a:glow rad="127000">
              <a:schemeClr val="accent6">
                <a:lumMod val="40000"/>
                <a:lumOff val="6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329135-BA28-DF44-9CCA-A15E0B55C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976" y="2416889"/>
            <a:ext cx="3126208" cy="720758"/>
          </a:xfrm>
          <a:prstGeom prst="rect">
            <a:avLst/>
          </a:prstGeom>
          <a:effectLst>
            <a:glow rad="88900">
              <a:schemeClr val="accent3">
                <a:lumMod val="40000"/>
                <a:lumOff val="6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6AB55-E728-7045-9893-F3EF20169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7812" y="4261183"/>
            <a:ext cx="2026023" cy="639797"/>
          </a:xfrm>
          <a:prstGeom prst="rect">
            <a:avLst/>
          </a:prstGeom>
          <a:effectLst>
            <a:glow rad="127000">
              <a:schemeClr val="accent5">
                <a:lumMod val="40000"/>
                <a:lumOff val="6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50747-6FF7-9F41-B9C6-D1C77F7BF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4418353"/>
            <a:ext cx="2366684" cy="481034"/>
          </a:xfrm>
          <a:prstGeom prst="rect">
            <a:avLst/>
          </a:prstGeom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B0D0B5-2909-5B4C-899C-32E992FAA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4566" y="3824194"/>
            <a:ext cx="2679827" cy="425076"/>
          </a:xfrm>
          <a:prstGeom prst="rect">
            <a:avLst/>
          </a:prstGeom>
          <a:effectLst>
            <a:glow rad="88900">
              <a:schemeClr val="accent3">
                <a:lumMod val="60000"/>
                <a:lumOff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96BF8-2A3E-5245-AD46-45A4B93AE3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8800" y="979768"/>
            <a:ext cx="1333500" cy="1294279"/>
          </a:xfrm>
          <a:prstGeom prst="rect">
            <a:avLst/>
          </a:prstGeom>
          <a:effectLst>
            <a:glow rad="88900">
              <a:schemeClr val="accent1">
                <a:lumMod val="40000"/>
                <a:lumOff val="6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8E0D96-9DE9-E644-AB51-FA3C0DDCCA70}"/>
              </a:ext>
            </a:extLst>
          </p:cNvPr>
          <p:cNvSpPr txBox="1"/>
          <p:nvPr/>
        </p:nvSpPr>
        <p:spPr>
          <a:xfrm>
            <a:off x="914400" y="4512366"/>
            <a:ext cx="1610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90000"/>
                  </a:schemeClr>
                </a:solidFill>
              </a:rPr>
              <a:t>(CSDE, 2019)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44BA84-9701-F542-9CEB-960332D8D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3449783" y="4605861"/>
            <a:ext cx="138546" cy="20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3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609600" y="914400"/>
            <a:ext cx="7772400" cy="16902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Situated Learning Theory</a:t>
            </a:r>
            <a:br>
              <a:rPr lang="en" dirty="0"/>
            </a:br>
            <a:br>
              <a:rPr lang="en" dirty="0"/>
            </a:br>
            <a:r>
              <a:rPr lang="en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(Lave and Wenger, 1991; Brickhouse &amp; Potter, 2001)</a:t>
            </a:r>
            <a:br>
              <a:rPr lang="en" dirty="0"/>
            </a:br>
            <a:endParaRPr dirty="0">
              <a:solidFill>
                <a:srgbClr val="00BCD4"/>
              </a:solidFill>
            </a:endParaRPr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609600" y="724200"/>
            <a:ext cx="7772400" cy="4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some areas of Connecticut have</a:t>
            </a:r>
            <a:br>
              <a:rPr lang="en"/>
            </a:br>
            <a:r>
              <a:rPr lang="en">
                <a:solidFill>
                  <a:srgbClr val="00BCD4"/>
                </a:solidFill>
              </a:rPr>
              <a:t>radioactive groundwater?</a:t>
            </a:r>
            <a:endParaRPr>
              <a:solidFill>
                <a:srgbClr val="00BCD4"/>
              </a:solidFill>
            </a:endParaRPr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EAFA0-7A0C-9B46-87FE-D9B6AF043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57" y="1600200"/>
            <a:ext cx="6063649" cy="2209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03EDCE-C366-FA4E-87DE-1FB2F1EE9022}"/>
              </a:ext>
            </a:extLst>
          </p:cNvPr>
          <p:cNvSpPr txBox="1"/>
          <p:nvPr/>
        </p:nvSpPr>
        <p:spPr>
          <a:xfrm>
            <a:off x="4550229" y="3831771"/>
            <a:ext cx="2988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90000"/>
                  </a:schemeClr>
                </a:solidFill>
              </a:rPr>
              <a:t>(Town of Brookfield, 2016)</a:t>
            </a:r>
          </a:p>
        </p:txBody>
      </p:sp>
    </p:spTree>
    <p:extLst>
      <p:ext uri="{BB962C8B-B14F-4D97-AF65-F5344CB8AC3E}">
        <p14:creationId xmlns:p14="http://schemas.microsoft.com/office/powerpoint/2010/main" val="2485336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>
            <a:spLocks noGrp="1"/>
          </p:cNvSpPr>
          <p:nvPr>
            <p:ph type="ctrTitle" idx="4294967295"/>
          </p:nvPr>
        </p:nvSpPr>
        <p:spPr>
          <a:xfrm>
            <a:off x="609600" y="1039091"/>
            <a:ext cx="7772400" cy="15655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Science Identity Theory</a:t>
            </a:r>
            <a:br>
              <a:rPr lang="en" dirty="0"/>
            </a:br>
            <a:br>
              <a:rPr lang="en" dirty="0"/>
            </a:br>
            <a:r>
              <a:rPr lang="en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en" sz="18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Carlone</a:t>
            </a:r>
            <a:r>
              <a:rPr lang="en" sz="1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&amp; Johnson, 2007; Nunez, et al., 2020; Camacho, et al., 2021)</a:t>
            </a:r>
            <a:br>
              <a:rPr lang="en" dirty="0"/>
            </a:br>
            <a:endParaRPr dirty="0">
              <a:solidFill>
                <a:srgbClr val="00BCD4"/>
              </a:solidFill>
            </a:endParaRPr>
          </a:p>
        </p:txBody>
      </p:sp>
      <p:sp>
        <p:nvSpPr>
          <p:cNvPr id="331" name="Google Shape;331;p3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712140"/>
      </p:ext>
    </p:extLst>
  </p:cSld>
  <p:clrMapOvr>
    <a:masterClrMapping/>
  </p:clrMapOvr>
</p:sld>
</file>

<file path=ppt/theme/theme1.xml><?xml version="1.0" encoding="utf-8"?>
<a:theme xmlns:a="http://schemas.openxmlformats.org/drawingml/2006/main" name="Arvirag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14733</TotalTime>
  <Words>1963</Words>
  <Application>Microsoft Macintosh PowerPoint</Application>
  <PresentationFormat>On-screen Show (16:9)</PresentationFormat>
  <Paragraphs>123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Karla</vt:lpstr>
      <vt:lpstr>Montserrat</vt:lpstr>
      <vt:lpstr>Arviragus template</vt:lpstr>
      <vt:lpstr>Research- and Practice- Informed Pathways towards an Inclusive Geoscience Ecosystem   Susan Meabh Kelly  University of Connecticut, Storrs Connecticut State Department of Education science + education collaboratory</vt:lpstr>
      <vt:lpstr> access deficit 40 pipeline have radioactive well water?</vt:lpstr>
      <vt:lpstr>Identity in Geoscience Education Research </vt:lpstr>
      <vt:lpstr>Beyond the 3 Dimensions    </vt:lpstr>
      <vt:lpstr> How can students’ identities be elicited, recognized, and leveraged in order to advance inclusivity?</vt:lpstr>
      <vt:lpstr>PowerPoint Presentation</vt:lpstr>
      <vt:lpstr>Situated Learning Theory  (Lave and Wenger, 1991; Brickhouse &amp; Potter, 2001) </vt:lpstr>
      <vt:lpstr>Why do some areas of Connecticut have radioactive groundwater?</vt:lpstr>
      <vt:lpstr>Science Identity Theory  (Carlone &amp; Johnson, 2007; Nunez, et al., 2020; Camacho, et al., 2021) </vt:lpstr>
      <vt:lpstr>   Many questions about radiation – source,  amount, patterns, behavior, well characteristics,  health impacts, mitigation strategies</vt:lpstr>
      <vt:lpstr> Social Identity Theory  (Tajfel, 1981)    </vt:lpstr>
      <vt:lpstr>   What patterns/relationships may help predict that a home may have radioactive well water?</vt:lpstr>
      <vt:lpstr>Third Space Theory  (Bhaba, 1994; Soja, 1999)</vt:lpstr>
      <vt:lpstr> </vt:lpstr>
      <vt:lpstr> </vt:lpstr>
      <vt:lpstr>Envisioning an Inclusive  Geoscience Ecosystem </vt:lpstr>
      <vt:lpstr>Relevant Concerns</vt:lpstr>
      <vt:lpstr>PowerPoint Presentation</vt:lpstr>
      <vt:lpstr>Susan Meabh Kelly susan.kelly@uconn.edu  Class of 2020 and 2022 at  Henry Abbott Technical High School Danbury, Connecticut   www.sciencepluseducation.com </vt:lpstr>
      <vt:lpstr>References and 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Kelly, Susan Meabh</cp:lastModifiedBy>
  <cp:revision>206</cp:revision>
  <dcterms:modified xsi:type="dcterms:W3CDTF">2021-12-11T23:33:37Z</dcterms:modified>
</cp:coreProperties>
</file>